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3"/>
  </p:notesMasterIdLst>
  <p:sldIdLst>
    <p:sldId id="256" r:id="rId2"/>
    <p:sldId id="258" r:id="rId3"/>
    <p:sldId id="304" r:id="rId4"/>
    <p:sldId id="303" r:id="rId5"/>
    <p:sldId id="259" r:id="rId6"/>
    <p:sldId id="260" r:id="rId7"/>
    <p:sldId id="262" r:id="rId8"/>
    <p:sldId id="263" r:id="rId9"/>
    <p:sldId id="267" r:id="rId10"/>
    <p:sldId id="301" r:id="rId11"/>
    <p:sldId id="302" r:id="rId12"/>
    <p:sldId id="271" r:id="rId13"/>
    <p:sldId id="272" r:id="rId14"/>
    <p:sldId id="300" r:id="rId15"/>
    <p:sldId id="299" r:id="rId16"/>
    <p:sldId id="274" r:id="rId17"/>
    <p:sldId id="276" r:id="rId18"/>
    <p:sldId id="277" r:id="rId19"/>
    <p:sldId id="278" r:id="rId20"/>
    <p:sldId id="298" r:id="rId21"/>
    <p:sldId id="273" r:id="rId22"/>
  </p:sldIdLst>
  <p:sldSz cx="9144000" cy="5143500" type="screen16x9"/>
  <p:notesSz cx="6858000" cy="9144000"/>
  <p:embeddedFontLst>
    <p:embeddedFont>
      <p:font typeface="Exo 2" panose="02010600030101010101" charset="0"/>
      <p:regular r:id="rId24"/>
      <p:bold r:id="rId25"/>
      <p:italic r:id="rId26"/>
      <p:boldItalic r:id="rId27"/>
    </p:embeddedFont>
    <p:embeddedFont>
      <p:font typeface="Fira Sans Extra Condensed Medium" panose="02010600030101010101" charset="0"/>
      <p:regular r:id="rId28"/>
      <p:bold r:id="rId29"/>
      <p:italic r:id="rId30"/>
      <p:boldItalic r:id="rId31"/>
    </p:embeddedFont>
    <p:embeddedFont>
      <p:font typeface="Roboto Condensed Light" panose="02010600030101010101" charset="0"/>
      <p:regular r:id="rId32"/>
      <p:bold r:id="rId33"/>
      <p:italic r:id="rId34"/>
      <p:boldItalic r:id="rId35"/>
    </p:embeddedFont>
    <p:embeddedFont>
      <p:font typeface="Squada One" panose="02010600030101010101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ng Yuan" initials="SY" lastIdx="1" clrIdx="0">
    <p:extLst>
      <p:ext uri="{19B8F6BF-5375-455C-9EA6-DF929625EA0E}">
        <p15:presenceInfo xmlns:p15="http://schemas.microsoft.com/office/powerpoint/2012/main" userId="95ef86b40320fa5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32C6B5-11F8-4018-9CEA-28261DC75414}">
  <a:tblStyle styleId="{A232C6B5-11F8-4018-9CEA-28261DC754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84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8d3b44f0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8d3b44f08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8d3b44f0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8d3b44f08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888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8d3b44f0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8d3b44f08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340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419515fe0b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419515fe0b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419515fe0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419515fe0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40422e07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40422e07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40422e07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40422e07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654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8d3b44f0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8d3b44f0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478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41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7" r:id="rId7"/>
    <p:sldLayoutId id="2147483661" r:id="rId8"/>
    <p:sldLayoutId id="2147483662" r:id="rId9"/>
    <p:sldLayoutId id="2147483663" r:id="rId10"/>
    <p:sldLayoutId id="2147483664" r:id="rId11"/>
    <p:sldLayoutId id="2147483666" r:id="rId12"/>
    <p:sldLayoutId id="2147483667" r:id="rId13"/>
    <p:sldLayoutId id="2147483668" r:id="rId14"/>
    <p:sldLayoutId id="2147483671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4791900" y="3427516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2000" dirty="0"/>
              <a:t>Jinglong Xu &amp; Yuan Sheng &amp; Qi Jiang</a:t>
            </a:r>
          </a:p>
          <a:p>
            <a:pPr marL="0" lvl="0" indent="0"/>
            <a:r>
              <a:rPr lang="en-US" dirty="0"/>
              <a:t>Northeastern University</a:t>
            </a:r>
          </a:p>
          <a:p>
            <a:pPr marL="0" lvl="0" indent="0"/>
            <a:r>
              <a:rPr lang="en-US" dirty="0"/>
              <a:t>ALY6070 Communicate/Visual Data Analysis </a:t>
            </a:r>
            <a:endParaRPr dirty="0"/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810025" y="1393700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000" dirty="0">
                <a:solidFill>
                  <a:srgbClr val="434343"/>
                </a:solidFill>
              </a:rPr>
              <a:t>Final Project</a:t>
            </a:r>
            <a:endParaRPr sz="6000" dirty="0">
              <a:solidFill>
                <a:srgbClr val="434343"/>
              </a:solidFill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6967950" y="3175167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AA4037EA-A9B8-4762-8908-B50F88B07F6C}"/>
              </a:ext>
            </a:extLst>
          </p:cNvPr>
          <p:cNvSpPr>
            <a:spLocks noGrp="1"/>
          </p:cNvSpPr>
          <p:nvPr/>
        </p:nvSpPr>
        <p:spPr>
          <a:xfrm>
            <a:off x="3675450" y="2358000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A4037EA-A9B8-4762-8908-B50F88B07F6C}"/>
              </a:ext>
            </a:extLst>
          </p:cNvPr>
          <p:cNvSpPr>
            <a:spLocks noGrp="1"/>
          </p:cNvSpPr>
          <p:nvPr/>
        </p:nvSpPr>
        <p:spPr>
          <a:xfrm>
            <a:off x="3827850" y="2510400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64850" y="368525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3</a:t>
            </a:r>
            <a:r>
              <a:rPr lang="en-US" dirty="0"/>
              <a:t>rd Question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364731" y="2287328"/>
            <a:ext cx="2482164" cy="23506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Highest Sales Day of Week: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Friday – Business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Sunday - Goldstar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Main Customer: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600" dirty="0"/>
              <a:t>Goldstar</a:t>
            </a:r>
          </a:p>
          <a:p>
            <a:pPr marL="0" indent="0" algn="just"/>
            <a:endParaRPr lang="en-US" sz="1600" dirty="0"/>
          </a:p>
          <a:p>
            <a:pPr marL="0" indent="0" algn="just"/>
            <a:r>
              <a:rPr lang="en-US" sz="1600" dirty="0"/>
              <a:t>GRAPH TYPE: Bar Chart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FE092E-6A96-4815-9507-AC9AC3F84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276" y="1481728"/>
            <a:ext cx="5876211" cy="315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0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64850" y="368525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3</a:t>
            </a:r>
            <a:r>
              <a:rPr lang="en-US" dirty="0"/>
              <a:t>rd Question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322310" y="2362744"/>
            <a:ext cx="2510445" cy="2294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Reason of Sales Increase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Holiday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Thanksgiving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Christmas</a:t>
            </a:r>
          </a:p>
          <a:p>
            <a:pPr marL="0" indent="0" algn="just"/>
            <a:endParaRPr lang="en-US" sz="1600" dirty="0"/>
          </a:p>
          <a:p>
            <a:pPr marL="0" indent="0" algn="just"/>
            <a:r>
              <a:rPr lang="en-US" sz="1600" dirty="0"/>
              <a:t>GRAPH TYPE: Area Chart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5D54DB-B615-498C-918A-C3B4D8538A1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36392" y="1133856"/>
            <a:ext cx="5788152" cy="363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13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Inventory Analysis</a:t>
            </a:r>
          </a:p>
        </p:txBody>
      </p:sp>
      <p:sp>
        <p:nvSpPr>
          <p:cNvPr id="397" name="Google Shape;397;p43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98" name="Google Shape;398;p43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43"/>
          <p:cNvSpPr txBox="1">
            <a:spLocks noGrp="1"/>
          </p:cNvSpPr>
          <p:nvPr>
            <p:ph type="subTitle" idx="1"/>
          </p:nvPr>
        </p:nvSpPr>
        <p:spPr>
          <a:xfrm>
            <a:off x="51372" y="2734745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400" dirty="0"/>
              <a:t>Which items should we stock more in which region, during different months of the year, based on the sales?</a:t>
            </a:r>
            <a:endParaRPr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r>
              <a:rPr lang="en-US" dirty="0"/>
              <a:t>th Question</a:t>
            </a:r>
            <a:endParaRPr dirty="0"/>
          </a:p>
        </p:txBody>
      </p:sp>
      <p:sp>
        <p:nvSpPr>
          <p:cNvPr id="415" name="Google Shape;415;p44"/>
          <p:cNvSpPr txBox="1">
            <a:spLocks noGrp="1"/>
          </p:cNvSpPr>
          <p:nvPr>
            <p:ph type="subTitle" idx="6"/>
          </p:nvPr>
        </p:nvSpPr>
        <p:spPr>
          <a:xfrm>
            <a:off x="6282601" y="3844451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GRAPH TYPE: MAP</a:t>
            </a:r>
          </a:p>
        </p:txBody>
      </p:sp>
      <p:sp>
        <p:nvSpPr>
          <p:cNvPr id="417" name="Google Shape;417;p44"/>
          <p:cNvSpPr txBox="1">
            <a:spLocks noGrp="1"/>
          </p:cNvSpPr>
          <p:nvPr>
            <p:ph type="subTitle" idx="8"/>
          </p:nvPr>
        </p:nvSpPr>
        <p:spPr>
          <a:xfrm>
            <a:off x="6347349" y="2008399"/>
            <a:ext cx="2483883" cy="1910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Top TWO STATES: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marL="0" lvl="0" indent="0" algn="l"/>
            <a:r>
              <a:rPr lang="en-US" sz="1600" dirty="0"/>
              <a:t>EC, NW and BD are located in the state of WA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4AA8BB-1EE1-4F0F-9D5A-160C998935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2113" y="1017480"/>
            <a:ext cx="5943600" cy="37731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r>
              <a:rPr lang="en-US" dirty="0"/>
              <a:t>th Question</a:t>
            </a:r>
            <a:endParaRPr dirty="0"/>
          </a:p>
        </p:txBody>
      </p:sp>
      <p:sp>
        <p:nvSpPr>
          <p:cNvPr id="417" name="Google Shape;417;p44"/>
          <p:cNvSpPr txBox="1">
            <a:spLocks noGrp="1"/>
          </p:cNvSpPr>
          <p:nvPr>
            <p:ph type="subTitle" idx="8"/>
          </p:nvPr>
        </p:nvSpPr>
        <p:spPr>
          <a:xfrm>
            <a:off x="6332684" y="1556414"/>
            <a:ext cx="2811316" cy="28875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endParaRPr lang="en-US" sz="1400" dirty="0"/>
          </a:p>
          <a:p>
            <a:pPr marL="0" lvl="0" indent="0" algn="just"/>
            <a:endParaRPr lang="en-US" sz="1400" dirty="0"/>
          </a:p>
          <a:p>
            <a:pPr marL="0" lvl="0" indent="0" algn="l"/>
            <a:r>
              <a:rPr lang="en-US" sz="1400" dirty="0"/>
              <a:t>November is high peak on the whole</a:t>
            </a:r>
          </a:p>
          <a:p>
            <a:pPr marL="0" lvl="0" indent="0" algn="l"/>
            <a:endParaRPr lang="en-US" sz="1400" dirty="0"/>
          </a:p>
          <a:p>
            <a:pPr marL="0" indent="0" algn="l"/>
            <a:r>
              <a:rPr lang="en-US" altLang="zh-CN" sz="1400" dirty="0"/>
              <a:t>EC</a:t>
            </a:r>
            <a:r>
              <a:rPr lang="zh-CN" altLang="en-US" sz="1400" dirty="0"/>
              <a:t> </a:t>
            </a:r>
            <a:r>
              <a:rPr lang="en-US" altLang="zh-CN" sz="1400" dirty="0"/>
              <a:t>is the largest sales among all regions</a:t>
            </a:r>
            <a:endParaRPr lang="en-US" sz="1400" dirty="0"/>
          </a:p>
          <a:p>
            <a:pPr marL="0" indent="0" algn="l"/>
            <a:endParaRPr lang="en-US" sz="1400" dirty="0"/>
          </a:p>
          <a:p>
            <a:pPr marL="0" indent="0" algn="l"/>
            <a:r>
              <a:rPr lang="en-US" sz="1400" dirty="0"/>
              <a:t>EC &amp; NW in the State of WA: Nearly 60% of total sales</a:t>
            </a:r>
          </a:p>
          <a:p>
            <a:pPr marL="0" lvl="0" indent="0" algn="l"/>
            <a:endParaRPr lang="en-US" sz="1400" dirty="0"/>
          </a:p>
          <a:p>
            <a:pPr marL="0" lvl="0" indent="0" algn="l"/>
            <a:r>
              <a:rPr lang="en-US" sz="1400" dirty="0"/>
              <a:t>GRAPH TYPES: Line Chart &amp; Square Chart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1120D-496D-4DCC-AFCE-F3D7B7CA453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90" y="1159982"/>
            <a:ext cx="5943600" cy="3680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2235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r>
              <a:rPr lang="en-US" dirty="0"/>
              <a:t>th Question</a:t>
            </a:r>
            <a:endParaRPr dirty="0"/>
          </a:p>
        </p:txBody>
      </p:sp>
      <p:sp>
        <p:nvSpPr>
          <p:cNvPr id="417" name="Google Shape;417;p44"/>
          <p:cNvSpPr txBox="1">
            <a:spLocks noGrp="1"/>
          </p:cNvSpPr>
          <p:nvPr>
            <p:ph type="subTitle" idx="8"/>
          </p:nvPr>
        </p:nvSpPr>
        <p:spPr>
          <a:xfrm>
            <a:off x="6252058" y="1903054"/>
            <a:ext cx="2953512" cy="28875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TOP FIVE IMDES1 of EC REGION In Nov:</a:t>
            </a: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sz="1200" dirty="0"/>
              <a:t>DELL 5K15 I5-8250U/12/1/T,</a:t>
            </a: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sz="1200" dirty="0"/>
              <a:t>HP 14-DF0023CL 14" LT</a:t>
            </a: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sz="1200" dirty="0"/>
              <a:t>DELL I5570 15.6" LT</a:t>
            </a: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sz="1200" dirty="0"/>
              <a:t>DELL I5570 15.6" TCH LT</a:t>
            </a: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sz="1200" dirty="0"/>
              <a:t>HP 15-CS0053CL 15.6" LT</a:t>
            </a: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0" lvl="0" indent="0" algn="just"/>
            <a:r>
              <a:rPr lang="en-US" sz="1200" dirty="0"/>
              <a:t>TOP FIVE IMDES2 of EC REGION In Nov: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200" dirty="0"/>
              <a:t>I3-8130U/4GB/128SSD</a:t>
            </a:r>
            <a:endParaRPr lang="en-US" sz="1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200" dirty="0"/>
              <a:t>I3-8130U/12GB/1TB</a:t>
            </a:r>
            <a:endParaRPr lang="en-US" sz="1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200" dirty="0"/>
              <a:t>I7-8550U/12GB/1TB</a:t>
            </a:r>
            <a:endParaRPr lang="en-US" sz="1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200" dirty="0"/>
              <a:t>I7-8550U/16GB/512SSD</a:t>
            </a:r>
            <a:endParaRPr lang="en-US" sz="1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200" dirty="0"/>
              <a:t>I5-8250U/12GB/1TB</a:t>
            </a:r>
            <a:endParaRPr lang="en-US" sz="1200" dirty="0"/>
          </a:p>
          <a:p>
            <a:pPr marL="0" indent="0" algn="just"/>
            <a:endParaRPr lang="en-US" sz="1400" dirty="0"/>
          </a:p>
          <a:p>
            <a:pPr marL="0" lvl="0" indent="0" algn="l"/>
            <a:r>
              <a:rPr lang="en-US" sz="1400" dirty="0"/>
              <a:t>GRAPH TYPE: Bar Chart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E6932-21C4-4765-BB40-1E69B381AB4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6888" y="1118445"/>
            <a:ext cx="5943600" cy="367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14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ctrTitle"/>
          </p:nvPr>
        </p:nvSpPr>
        <p:spPr>
          <a:xfrm flipH="1">
            <a:off x="1100347" y="2470737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Warehouses Ranking Analysis</a:t>
            </a:r>
          </a:p>
        </p:txBody>
      </p:sp>
      <p:sp>
        <p:nvSpPr>
          <p:cNvPr id="432" name="Google Shape;432;p46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433" name="Google Shape;433;p46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4" name="Google Shape;434;p46"/>
          <p:cNvSpPr txBox="1">
            <a:spLocks noGrp="1"/>
          </p:cNvSpPr>
          <p:nvPr>
            <p:ph type="subTitle" idx="1"/>
          </p:nvPr>
        </p:nvSpPr>
        <p:spPr>
          <a:xfrm>
            <a:off x="2114025" y="424742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/>
              <a:t>Can we rank warehouse based on the sales of items of quantity as well as Dollars?</a:t>
            </a:r>
            <a:endParaRPr sz="1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r>
              <a:rPr lang="en-US" dirty="0"/>
              <a:t>th Question</a:t>
            </a:r>
            <a:endParaRPr dirty="0"/>
          </a:p>
        </p:txBody>
      </p:sp>
      <p:sp>
        <p:nvSpPr>
          <p:cNvPr id="85" name="Google Shape;417;p44">
            <a:extLst>
              <a:ext uri="{FF2B5EF4-FFF2-40B4-BE49-F238E27FC236}">
                <a16:creationId xmlns:a16="http://schemas.microsoft.com/office/drawing/2014/main" id="{66CF5BA7-D007-4CA4-9AE6-E83C20FBCED7}"/>
              </a:ext>
            </a:extLst>
          </p:cNvPr>
          <p:cNvSpPr txBox="1">
            <a:spLocks/>
          </p:cNvSpPr>
          <p:nvPr/>
        </p:nvSpPr>
        <p:spPr>
          <a:xfrm>
            <a:off x="6209340" y="1716565"/>
            <a:ext cx="2844809" cy="27253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 Light" panose="02010600030101010101" charset="0"/>
                <a:ea typeface="Roboto Condensed Light" panose="02010600030101010101" charset="0"/>
              </a:rPr>
              <a:t>No.847 is far ahead of other warehouses </a:t>
            </a:r>
          </a:p>
          <a:p>
            <a:endParaRPr lang="en-US" sz="1600" dirty="0">
              <a:latin typeface="Roboto Condensed Light" panose="02010600030101010101" charset="0"/>
              <a:ea typeface="Roboto Condensed Light" panose="0201060003010101010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 Light" panose="02010600030101010101" charset="0"/>
                <a:ea typeface="Roboto Condensed Light" panose="02010600030101010101" charset="0"/>
              </a:rPr>
              <a:t>Sales More than 1,000k</a:t>
            </a:r>
          </a:p>
          <a:p>
            <a:pPr marL="285750" lvl="1" indent="-285750">
              <a:buFont typeface="Wingdings" panose="05000000000000000000" pitchFamily="2" charset="2"/>
              <a:buChar char="ü"/>
            </a:pPr>
            <a:r>
              <a:rPr lang="en-US" sz="1600" dirty="0">
                <a:latin typeface="Roboto Condensed Light" panose="02010600030101010101" charset="0"/>
                <a:ea typeface="Roboto Condensed Light" panose="02010600030101010101" charset="0"/>
              </a:rPr>
              <a:t>No.2</a:t>
            </a:r>
          </a:p>
          <a:p>
            <a:pPr marL="285750" lvl="1" indent="-285750">
              <a:buFont typeface="Wingdings" panose="05000000000000000000" pitchFamily="2" charset="2"/>
              <a:buChar char="ü"/>
            </a:pPr>
            <a:r>
              <a:rPr lang="en-US" sz="1600" dirty="0">
                <a:latin typeface="Roboto Condensed Light" panose="02010600030101010101" charset="0"/>
                <a:ea typeface="Roboto Condensed Light" panose="02010600030101010101" charset="0"/>
              </a:rPr>
              <a:t>No.246</a:t>
            </a:r>
          </a:p>
          <a:p>
            <a:pPr marL="285750" lvl="1" indent="-285750">
              <a:buFont typeface="Wingdings" panose="05000000000000000000" pitchFamily="2" charset="2"/>
              <a:buChar char="ü"/>
            </a:pPr>
            <a:r>
              <a:rPr lang="en-US" sz="1600" dirty="0">
                <a:latin typeface="Roboto Condensed Light" panose="02010600030101010101" charset="0"/>
                <a:ea typeface="Roboto Condensed Light" panose="02010600030101010101" charset="0"/>
              </a:rPr>
              <a:t>No.111 </a:t>
            </a:r>
          </a:p>
          <a:p>
            <a:pPr marL="285750" lvl="1" indent="-285750">
              <a:buFont typeface="Wingdings" panose="05000000000000000000" pitchFamily="2" charset="2"/>
              <a:buChar char="ü"/>
            </a:pPr>
            <a:r>
              <a:rPr lang="en-US" sz="1600" dirty="0">
                <a:latin typeface="Roboto Condensed Light" panose="02010600030101010101" charset="0"/>
                <a:ea typeface="Roboto Condensed Light" panose="02010600030101010101" charset="0"/>
              </a:rPr>
              <a:t>No.110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>
              <a:latin typeface="Roboto Condensed Light" panose="02010600030101010101" charset="0"/>
              <a:ea typeface="Roboto Condensed Light" panose="02010600030101010101" charset="0"/>
            </a:endParaRPr>
          </a:p>
          <a:p>
            <a:r>
              <a:rPr lang="en-US" sz="1600" dirty="0">
                <a:latin typeface="Roboto Condensed Light" panose="02010600030101010101" charset="0"/>
                <a:ea typeface="Roboto Condensed Light" panose="02010600030101010101" charset="0"/>
              </a:rPr>
              <a:t>GRAPH TYPE: Bar Chart &amp; Square Chart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499142C-41F6-4CB1-84D8-AD42C2C30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29" y="1570084"/>
            <a:ext cx="5982789" cy="3018263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9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Correlation Analysis</a:t>
            </a:r>
          </a:p>
        </p:txBody>
      </p:sp>
      <p:sp>
        <p:nvSpPr>
          <p:cNvPr id="558" name="Google Shape;558;p49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559" name="Google Shape;559;p49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0" name="Google Shape;560;p49"/>
          <p:cNvSpPr txBox="1">
            <a:spLocks noGrp="1"/>
          </p:cNvSpPr>
          <p:nvPr>
            <p:ph type="subTitle" idx="1"/>
          </p:nvPr>
        </p:nvSpPr>
        <p:spPr>
          <a:xfrm>
            <a:off x="2668871" y="3476054"/>
            <a:ext cx="4594075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/>
            <a:r>
              <a:rPr lang="en-US" sz="1400" dirty="0"/>
              <a:t>Is there a correlation of items to account type of the members?</a:t>
            </a:r>
            <a:endParaRPr sz="1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r>
              <a:rPr lang="en-US" dirty="0"/>
              <a:t>th Quesion</a:t>
            </a:r>
            <a:endParaRPr dirty="0"/>
          </a:p>
        </p:txBody>
      </p:sp>
      <p:cxnSp>
        <p:nvCxnSpPr>
          <p:cNvPr id="592" name="Google Shape;592;p50"/>
          <p:cNvCxnSpPr>
            <a:cxnSpLocks/>
          </p:cNvCxnSpPr>
          <p:nvPr/>
        </p:nvCxnSpPr>
        <p:spPr>
          <a:xfrm>
            <a:off x="3655885" y="890104"/>
            <a:ext cx="16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54319E0-83DC-41B1-98F4-F161C14D6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5" y="1115568"/>
            <a:ext cx="6274764" cy="3401568"/>
          </a:xfrm>
          <a:prstGeom prst="rect">
            <a:avLst/>
          </a:prstGeom>
        </p:spPr>
      </p:pic>
      <p:sp>
        <p:nvSpPr>
          <p:cNvPr id="6" name="Google Shape;417;p44">
            <a:extLst>
              <a:ext uri="{FF2B5EF4-FFF2-40B4-BE49-F238E27FC236}">
                <a16:creationId xmlns:a16="http://schemas.microsoft.com/office/drawing/2014/main" id="{3156E18C-F4FC-4E2E-ABEA-559E4AC17D36}"/>
              </a:ext>
            </a:extLst>
          </p:cNvPr>
          <p:cNvSpPr txBox="1">
            <a:spLocks/>
          </p:cNvSpPr>
          <p:nvPr/>
        </p:nvSpPr>
        <p:spPr>
          <a:xfrm>
            <a:off x="6972980" y="1698331"/>
            <a:ext cx="2068051" cy="2419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 Light" panose="02010600030101010101" charset="0"/>
                <a:ea typeface="Roboto Condensed Light" panose="02010600030101010101" charset="0"/>
              </a:rPr>
              <a:t>All customers prefer Dell, HP, Lenovo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 Light" panose="02010600030101010101" charset="0"/>
                <a:ea typeface="Roboto Condensed Light" panose="02010600030101010101" charset="0"/>
              </a:rPr>
              <a:t> 15.6” Laptop is the best size for individual and business customers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600" dirty="0">
              <a:latin typeface="Roboto Condensed Light" panose="02010600030101010101" charset="0"/>
              <a:ea typeface="Roboto Condensed Light" panose="02010600030101010101" charset="0"/>
            </a:endParaRPr>
          </a:p>
          <a:p>
            <a:pPr algn="just"/>
            <a:r>
              <a:rPr lang="en-US" sz="1600" dirty="0">
                <a:latin typeface="Roboto Condensed Light" panose="02010600030101010101" charset="0"/>
                <a:ea typeface="Roboto Condensed Light" panose="02010600030101010101" charset="0"/>
              </a:rPr>
              <a:t>GRAPH TYPE: Bar Chart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51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 1</a:t>
            </a:r>
            <a:endParaRPr dirty="0"/>
          </a:p>
        </p:txBody>
      </p:sp>
      <p:sp>
        <p:nvSpPr>
          <p:cNvPr id="152" name="Google Shape;152;p30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Product Brand Analysis</a:t>
            </a:r>
            <a:endParaRPr dirty="0"/>
          </a:p>
        </p:txBody>
      </p:sp>
      <p:sp>
        <p:nvSpPr>
          <p:cNvPr id="153" name="Google Shape;153;p30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 2</a:t>
            </a:r>
            <a:endParaRPr dirty="0"/>
          </a:p>
        </p:txBody>
      </p:sp>
      <p:sp>
        <p:nvSpPr>
          <p:cNvPr id="154" name="Google Shape;154;p30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Returns Analysis</a:t>
            </a:r>
            <a:endParaRPr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58" name="Google Shape;158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30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 3</a:t>
            </a:r>
            <a:endParaRPr dirty="0"/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Sales Analysis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 4</a:t>
            </a:r>
            <a:endParaRPr dirty="0"/>
          </a:p>
        </p:txBody>
      </p:sp>
      <p:sp>
        <p:nvSpPr>
          <p:cNvPr id="166" name="Google Shape;166;p30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Inventory Analysis</a:t>
            </a:r>
            <a:endParaRPr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 5</a:t>
            </a:r>
            <a:endParaRPr dirty="0"/>
          </a:p>
        </p:txBody>
      </p:sp>
      <p:sp>
        <p:nvSpPr>
          <p:cNvPr id="168" name="Google Shape;168;p30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Warehouses Ranking Analysis</a:t>
            </a:r>
            <a:endParaRPr dirty="0"/>
          </a:p>
        </p:txBody>
      </p:sp>
      <p:sp>
        <p:nvSpPr>
          <p:cNvPr id="169" name="Google Shape;169;p30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 6</a:t>
            </a:r>
            <a:endParaRPr dirty="0"/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Correlation Analysis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0"/>
          <p:cNvSpPr txBox="1">
            <a:spLocks noGrp="1"/>
          </p:cNvSpPr>
          <p:nvPr>
            <p:ph type="ctrTitle"/>
          </p:nvPr>
        </p:nvSpPr>
        <p:spPr>
          <a:xfrm>
            <a:off x="1923049" y="19087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Summary</a:t>
            </a:r>
            <a:endParaRPr sz="4000" dirty="0"/>
          </a:p>
        </p:txBody>
      </p:sp>
      <p:cxnSp>
        <p:nvCxnSpPr>
          <p:cNvPr id="592" name="Google Shape;592;p50"/>
          <p:cNvCxnSpPr>
            <a:cxnSpLocks/>
          </p:cNvCxnSpPr>
          <p:nvPr/>
        </p:nvCxnSpPr>
        <p:spPr>
          <a:xfrm>
            <a:off x="3385893" y="921456"/>
            <a:ext cx="228861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0CD8C9A-153F-4B07-AF1A-036C3CF3A4B4}"/>
              </a:ext>
            </a:extLst>
          </p:cNvPr>
          <p:cNvSpPr txBox="1"/>
          <p:nvPr/>
        </p:nvSpPr>
        <p:spPr>
          <a:xfrm>
            <a:off x="1055802" y="1230611"/>
            <a:ext cx="759329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Top Three Brand: Dell, HP, Lenovo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Dell and HP: Good Quality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Asus and Acer: Need to improve the quality control of the products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Best day of week sales: Friday(Business) ; Sunday(Goldstar)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Holiday season impacts sales performance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Top Two State of Sales: WA and CA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EC(</a:t>
            </a:r>
            <a:r>
              <a:rPr lang="en-US" dirty="0"/>
              <a:t>US Ecommerce)</a:t>
            </a:r>
            <a:r>
              <a:rPr lang="en-US" dirty="0">
                <a:latin typeface="+mn-lt"/>
              </a:rPr>
              <a:t> and NW are approximately 60% of the total sales among all regions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EC (Warehouse 847) has the highest sales performance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Warehouse Sales Rank Two to Five: Portland(OR), Christiana(DE), Tigard(OR), Issaquah(WA)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Individual customers and business customers are both prefer purchase Dell, HP, Lenovo electronic products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Goldstar member is the largest </a:t>
            </a:r>
            <a:r>
              <a:rPr lang="en-US" dirty="0"/>
              <a:t>account </a:t>
            </a:r>
            <a:r>
              <a:rPr lang="en-US" altLang="zh-CN" dirty="0">
                <a:latin typeface="+mn-lt"/>
              </a:rPr>
              <a:t>type of sales </a:t>
            </a:r>
            <a:r>
              <a:rPr lang="en-US" dirty="0">
                <a:latin typeface="+mn-lt"/>
              </a:rPr>
              <a:t>and is more than 70% of the total sales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15.</a:t>
            </a:r>
            <a:r>
              <a:rPr lang="en-US" altLang="zh-CN" dirty="0">
                <a:latin typeface="+mn-lt"/>
              </a:rPr>
              <a:t>6” laptop is more popular than other size laptop or monitor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zh-CN" dirty="0">
                <a:latin typeface="+mn-lt"/>
              </a:rPr>
              <a:t>No.847 warehouse accounts for nearly 50% of the total sales and shipping goods in U.S. would be dependent on this warehouse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zh-CN" dirty="0">
              <a:latin typeface="+mn-l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zh-CN" dirty="0">
              <a:latin typeface="+mn-l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zh-CN" dirty="0">
              <a:latin typeface="+mn-l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zh-CN" dirty="0">
              <a:latin typeface="+mn-l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dirty="0">
              <a:latin typeface="+mn-lt"/>
            </a:endParaRP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2777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5"/>
          <p:cNvPicPr preferRelativeResize="0"/>
          <p:nvPr/>
        </p:nvPicPr>
        <p:blipFill rotWithShape="1">
          <a:blip r:embed="rId3">
            <a:alphaModFix/>
          </a:blip>
          <a:srcRect t="12341" b="3127"/>
          <a:stretch/>
        </p:blipFill>
        <p:spPr>
          <a:xfrm>
            <a:off x="0" y="0"/>
            <a:ext cx="9144000" cy="5143500"/>
          </a:xfrm>
          <a:prstGeom prst="snip2DiagRect">
            <a:avLst>
              <a:gd name="adj1" fmla="val 0"/>
              <a:gd name="adj2" fmla="val 0"/>
            </a:avLst>
          </a:prstGeom>
          <a:noFill/>
          <a:ln>
            <a:noFill/>
          </a:ln>
        </p:spPr>
      </p:pic>
      <p:sp>
        <p:nvSpPr>
          <p:cNvPr id="424" name="Google Shape;424;p45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Thanks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425" name="Google Shape;425;p45"/>
          <p:cNvCxnSpPr/>
          <p:nvPr/>
        </p:nvCxnSpPr>
        <p:spPr>
          <a:xfrm rot="10800000">
            <a:off x="-6850" y="2056050"/>
            <a:ext cx="2468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6" name="Google Shape;426;p45"/>
          <p:cNvCxnSpPr/>
          <p:nvPr/>
        </p:nvCxnSpPr>
        <p:spPr>
          <a:xfrm rot="10800000">
            <a:off x="4389425" y="2962350"/>
            <a:ext cx="4747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424;p45">
            <a:extLst>
              <a:ext uri="{FF2B5EF4-FFF2-40B4-BE49-F238E27FC236}">
                <a16:creationId xmlns:a16="http://schemas.microsoft.com/office/drawing/2014/main" id="{0FC2BACE-5855-4EAD-8348-8769E64C9105}"/>
              </a:ext>
            </a:extLst>
          </p:cNvPr>
          <p:cNvSpPr txBox="1">
            <a:spLocks/>
          </p:cNvSpPr>
          <p:nvPr/>
        </p:nvSpPr>
        <p:spPr>
          <a:xfrm flipH="1">
            <a:off x="4744430" y="2474201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dirty="0">
                <a:solidFill>
                  <a:schemeClr val="lt1"/>
                </a:solidFill>
              </a:rPr>
              <a:t>Any 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44DE7-F616-47AB-9504-F280A86256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Sources Used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0A946-DD11-4ED4-B7F0-04939DE650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b="1" dirty="0"/>
              <a:t>Raw Data</a:t>
            </a:r>
          </a:p>
          <a:p>
            <a:pPr>
              <a:lnSpc>
                <a:spcPct val="200000"/>
              </a:lnSpc>
            </a:pPr>
            <a:r>
              <a:rPr lang="en-US" b="1" dirty="0"/>
              <a:t>Clean Data (Manipulated)</a:t>
            </a:r>
          </a:p>
          <a:p>
            <a:pPr>
              <a:lnSpc>
                <a:spcPct val="200000"/>
              </a:lnSpc>
            </a:pPr>
            <a:r>
              <a:rPr lang="en-US" b="1" dirty="0"/>
              <a:t>Calendar Table</a:t>
            </a:r>
          </a:p>
        </p:txBody>
      </p:sp>
    </p:spTree>
    <p:extLst>
      <p:ext uri="{BB962C8B-B14F-4D97-AF65-F5344CB8AC3E}">
        <p14:creationId xmlns:p14="http://schemas.microsoft.com/office/powerpoint/2010/main" val="184395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04FD-E732-4141-8F8D-3B331CEBA1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Variables used on Analysis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0C0D8FE-7321-4613-8A01-2B555F6E65C9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3077612" y="1563001"/>
            <a:ext cx="3950071" cy="2851608"/>
          </a:xfrm>
        </p:spPr>
        <p:txBody>
          <a:bodyPr/>
          <a:lstStyle/>
          <a:p>
            <a:r>
              <a:rPr lang="en-US" b="0" dirty="0"/>
              <a:t>MBWHSE: Warehouse Number</a:t>
            </a:r>
            <a:br>
              <a:rPr lang="en-US" b="0" dirty="0"/>
            </a:br>
            <a:r>
              <a:rPr lang="en-US" b="0" dirty="0"/>
              <a:t>MBTRN_NUM: Transaction Number</a:t>
            </a:r>
            <a:br>
              <a:rPr lang="en-US" b="0" dirty="0"/>
            </a:br>
            <a:r>
              <a:rPr lang="en-US" b="0" dirty="0"/>
              <a:t>MBITEM: Item Number</a:t>
            </a:r>
            <a:br>
              <a:rPr lang="en-US" b="0" dirty="0"/>
            </a:br>
            <a:r>
              <a:rPr lang="en-US" b="0" dirty="0"/>
              <a:t>MBDATE: Date (edit)</a:t>
            </a:r>
            <a:br>
              <a:rPr lang="en-US" b="0" dirty="0"/>
            </a:br>
            <a:r>
              <a:rPr lang="en-US" b="0" dirty="0"/>
              <a:t>MBDSUN: Sales Quantity</a:t>
            </a:r>
            <a:br>
              <a:rPr lang="en-US" b="0" dirty="0"/>
            </a:br>
            <a:r>
              <a:rPr lang="en-US" b="0" dirty="0"/>
              <a:t>MBDSEL: Sales</a:t>
            </a:r>
            <a:br>
              <a:rPr lang="en-US" b="0" dirty="0"/>
            </a:br>
            <a:r>
              <a:rPr lang="en-US" b="0" dirty="0"/>
              <a:t>MBRFUD: Refund</a:t>
            </a:r>
            <a:br>
              <a:rPr lang="en-US" b="0" dirty="0"/>
            </a:br>
            <a:r>
              <a:rPr lang="en-US" b="0" dirty="0"/>
              <a:t>IMDES1: Item Description 1</a:t>
            </a:r>
            <a:br>
              <a:rPr lang="en-US" b="0" dirty="0"/>
            </a:br>
            <a:r>
              <a:rPr lang="en-US" b="0" dirty="0"/>
              <a:t>IMDES2: Item Description 2</a:t>
            </a:r>
            <a:br>
              <a:rPr lang="en-US" b="0" dirty="0"/>
            </a:br>
            <a:r>
              <a:rPr lang="en-US" b="0" dirty="0"/>
              <a:t>REGION: Region</a:t>
            </a:r>
            <a:br>
              <a:rPr lang="en-US" b="0" dirty="0"/>
            </a:br>
            <a:r>
              <a:rPr lang="en-US" b="0" dirty="0"/>
              <a:t>LCSTA: State</a:t>
            </a:r>
            <a:br>
              <a:rPr lang="en-US" b="0" dirty="0"/>
            </a:br>
            <a:r>
              <a:rPr lang="en-US" b="0" dirty="0"/>
              <a:t>ACCTYP: Account Type</a:t>
            </a:r>
            <a:br>
              <a:rPr lang="en-US" b="0" dirty="0"/>
            </a:br>
            <a:r>
              <a:rPr lang="en-US" b="0" dirty="0"/>
              <a:t>Label : Brand</a:t>
            </a:r>
            <a:br>
              <a:rPr lang="en-US" b="0" dirty="0"/>
            </a:br>
            <a:r>
              <a:rPr lang="en-US" b="0" dirty="0"/>
              <a:t>Day of Week</a:t>
            </a:r>
            <a:br>
              <a:rPr lang="en-US" b="0" dirty="0"/>
            </a:br>
            <a:r>
              <a:rPr lang="en-US" b="0" dirty="0"/>
              <a:t>Week</a:t>
            </a:r>
          </a:p>
        </p:txBody>
      </p:sp>
    </p:spTree>
    <p:extLst>
      <p:ext uri="{BB962C8B-B14F-4D97-AF65-F5344CB8AC3E}">
        <p14:creationId xmlns:p14="http://schemas.microsoft.com/office/powerpoint/2010/main" val="2347557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048371" y="3471811"/>
            <a:ext cx="5723413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Product Brand Analysis</a:t>
            </a:r>
            <a:br>
              <a:rPr lang="en-US" dirty="0"/>
            </a:br>
            <a:endParaRPr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15;p39">
            <a:extLst>
              <a:ext uri="{FF2B5EF4-FFF2-40B4-BE49-F238E27FC236}">
                <a16:creationId xmlns:a16="http://schemas.microsoft.com/office/drawing/2014/main" id="{CC734CCA-9761-430C-B8A1-8CD4D4BB31A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6603" y="4225561"/>
            <a:ext cx="5552124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/>
            <a:r>
              <a:rPr lang="en-US" sz="1400" dirty="0"/>
              <a:t>What kinds of brand of appliances are popular based on sales and quantity?</a:t>
            </a:r>
            <a:endParaRPr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2418895" y="-1332123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1st </a:t>
            </a:r>
            <a:r>
              <a:rPr lang="en-US" dirty="0"/>
              <a:t>Question</a:t>
            </a:r>
            <a:endParaRPr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A705F-D2DE-4336-8D52-D2960F643F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36392" y="1133856"/>
            <a:ext cx="5784579" cy="363839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83236FF-94B5-45CB-9581-2E849A8F5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162" y="2060852"/>
            <a:ext cx="2521287" cy="1784400"/>
          </a:xfrm>
        </p:spPr>
        <p:txBody>
          <a:bodyPr/>
          <a:lstStyle/>
          <a:p>
            <a:pPr algn="just"/>
            <a:r>
              <a:rPr lang="en-US" sz="1600" dirty="0"/>
              <a:t>TOP THREE BRAND: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/>
              <a:t>DELL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/>
              <a:t>HP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/>
              <a:t>LENOVO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22DF57-8BD0-4647-9A42-AB06CBA7768E}"/>
              </a:ext>
            </a:extLst>
          </p:cNvPr>
          <p:cNvSpPr txBox="1">
            <a:spLocks/>
          </p:cNvSpPr>
          <p:nvPr/>
        </p:nvSpPr>
        <p:spPr>
          <a:xfrm>
            <a:off x="415162" y="3380874"/>
            <a:ext cx="1946252" cy="1045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just"/>
            <a:r>
              <a:rPr lang="en-US" sz="1600" dirty="0"/>
              <a:t>GRAPHS TYPES: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/>
              <a:t>Word Cloud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/>
              <a:t>Bar Chart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Returns Analysis</a:t>
            </a:r>
          </a:p>
        </p:txBody>
      </p:sp>
      <p:sp>
        <p:nvSpPr>
          <p:cNvPr id="216" name="Google Shape;216;p34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17" name="Google Shape;217;p34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315;p39">
            <a:extLst>
              <a:ext uri="{FF2B5EF4-FFF2-40B4-BE49-F238E27FC236}">
                <a16:creationId xmlns:a16="http://schemas.microsoft.com/office/drawing/2014/main" id="{2FFBF10D-5EFB-40D9-A004-BEFEF552A7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20891" y="4202725"/>
            <a:ext cx="576113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/>
              <a:t>Can we calculate the average refund number and rates of appliance brands based on sales as well as sales quantity?</a:t>
            </a:r>
            <a:endParaRPr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64850" y="368525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2</a:t>
            </a:r>
            <a:r>
              <a:rPr lang="en-US" dirty="0"/>
              <a:t>nd Question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312883" y="2193359"/>
            <a:ext cx="2656560" cy="25816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TOP TWO REFUND QUANTITY: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DELL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indent="0" algn="l"/>
            <a:r>
              <a:rPr lang="en-US" sz="1600" dirty="0"/>
              <a:t>TOP TWO REFUND RATES: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ACER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ASUS</a:t>
            </a:r>
          </a:p>
          <a:p>
            <a:pPr marL="0" indent="0" algn="l"/>
            <a:endParaRPr lang="en-US" sz="1600" dirty="0"/>
          </a:p>
          <a:p>
            <a:pPr marL="0" indent="0" algn="l"/>
            <a:r>
              <a:rPr lang="en-US" sz="1600" dirty="0"/>
              <a:t>GRAPH TYPE: Bar Chart &amp; Gantt Bar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BB1C7-BE7D-4D0B-9182-5EE33716008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39258" y="1135663"/>
            <a:ext cx="5788152" cy="36393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Sales Analysis</a:t>
            </a:r>
            <a:endParaRPr dirty="0"/>
          </a:p>
        </p:txBody>
      </p:sp>
      <p:sp>
        <p:nvSpPr>
          <p:cNvPr id="313" name="Google Shape;313;p39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14" name="Google Shape;314;p39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5" name="Google Shape;315;p39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Which day of the week has the best sales? </a:t>
            </a:r>
          </a:p>
          <a:p>
            <a:pPr marL="0" lvl="0" indent="0"/>
            <a:r>
              <a:rPr lang="en-US" dirty="0"/>
              <a:t>Whether sales are subject to holiday marketing?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434343"/>
    </a:dk1>
    <a:lt1>
      <a:srgbClr val="FFFFFF"/>
    </a:lt1>
    <a:dk2>
      <a:srgbClr val="595959"/>
    </a:dk2>
    <a:lt2>
      <a:srgbClr val="EEEEEE"/>
    </a:lt2>
    <a:accent1>
      <a:srgbClr val="F3F3F3"/>
    </a:accent1>
    <a:accent2>
      <a:srgbClr val="D9D9D9"/>
    </a:accent2>
    <a:accent3>
      <a:srgbClr val="B7B7B7"/>
    </a:accent3>
    <a:accent4>
      <a:srgbClr val="999999"/>
    </a:accent4>
    <a:accent5>
      <a:srgbClr val="666666"/>
    </a:accent5>
    <a:accent6>
      <a:srgbClr val="000000"/>
    </a:accent6>
    <a:hlink>
      <a:srgbClr val="434343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827</TotalTime>
  <Words>680</Words>
  <Application>Microsoft Office PowerPoint</Application>
  <PresentationFormat>On-screen Show (16:9)</PresentationFormat>
  <Paragraphs>159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Wingdings</vt:lpstr>
      <vt:lpstr>Exo 2</vt:lpstr>
      <vt:lpstr>Arial</vt:lpstr>
      <vt:lpstr>Roboto Condensed Light</vt:lpstr>
      <vt:lpstr>Fira Sans Extra Condensed Medium</vt:lpstr>
      <vt:lpstr>Squada One</vt:lpstr>
      <vt:lpstr>Tech Newsletter by Slidesgo</vt:lpstr>
      <vt:lpstr>Final Project</vt:lpstr>
      <vt:lpstr>TABLE OF CONTENTS</vt:lpstr>
      <vt:lpstr>Data Sources Used</vt:lpstr>
      <vt:lpstr>Variables used on Analysis</vt:lpstr>
      <vt:lpstr>Product Brand Analysis </vt:lpstr>
      <vt:lpstr>1st Question</vt:lpstr>
      <vt:lpstr>Returns Analysis</vt:lpstr>
      <vt:lpstr> 2nd Question</vt:lpstr>
      <vt:lpstr>Sales Analysis</vt:lpstr>
      <vt:lpstr> 3rd Question</vt:lpstr>
      <vt:lpstr> 3rd Question</vt:lpstr>
      <vt:lpstr>Inventory Analysis</vt:lpstr>
      <vt:lpstr>4th Question</vt:lpstr>
      <vt:lpstr>4th Question</vt:lpstr>
      <vt:lpstr>4th Question</vt:lpstr>
      <vt:lpstr>Warehouses Ranking Analysis</vt:lpstr>
      <vt:lpstr>5th Question</vt:lpstr>
      <vt:lpstr>Correlation Analysis</vt:lpstr>
      <vt:lpstr>6th Quesion</vt:lpstr>
      <vt:lpstr>Summary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Qi Jiang</dc:creator>
  <cp:lastModifiedBy>Sheng Yuan</cp:lastModifiedBy>
  <cp:revision>53</cp:revision>
  <dcterms:modified xsi:type="dcterms:W3CDTF">2020-06-26T14:19:59Z</dcterms:modified>
</cp:coreProperties>
</file>